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7" r:id="rId4"/>
    <p:sldId id="268" r:id="rId5"/>
    <p:sldId id="273" r:id="rId6"/>
    <p:sldId id="258" r:id="rId7"/>
    <p:sldId id="272" r:id="rId8"/>
    <p:sldId id="270" r:id="rId9"/>
    <p:sldId id="271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7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2203-099C-468A-9B3E-D64F9E51105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D7F-4917-406E-A2AE-7141BE59C0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080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2203-099C-468A-9B3E-D64F9E51105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D7F-4917-406E-A2AE-7141BE59C0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173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2203-099C-468A-9B3E-D64F9E51105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D7F-4917-406E-A2AE-7141BE59C0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404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2203-099C-468A-9B3E-D64F9E51105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D7F-4917-406E-A2AE-7141BE59C0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114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2203-099C-468A-9B3E-D64F9E51105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D7F-4917-406E-A2AE-7141BE59C0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541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2203-099C-468A-9B3E-D64F9E51105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D7F-4917-406E-A2AE-7141BE59C0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0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2203-099C-468A-9B3E-D64F9E51105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D7F-4917-406E-A2AE-7141BE59C0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062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2203-099C-468A-9B3E-D64F9E51105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D7F-4917-406E-A2AE-7141BE59C0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824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2203-099C-468A-9B3E-D64F9E51105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D7F-4917-406E-A2AE-7141BE59C0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84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2203-099C-468A-9B3E-D64F9E51105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D7F-4917-406E-A2AE-7141BE59C0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087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2203-099C-468A-9B3E-D64F9E51105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D7F-4917-406E-A2AE-7141BE59C0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62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A2203-099C-468A-9B3E-D64F9E511053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51D7F-4917-406E-A2AE-7141BE59C0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688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CNNs:</a:t>
            </a:r>
            <a:r>
              <a:rPr lang="zh-TW" altLang="en-US" dirty="0" smtClean="0"/>
              <a:t>各式</a:t>
            </a:r>
            <a:r>
              <a:rPr lang="en-US" altLang="zh-TW" dirty="0" smtClean="0"/>
              <a:t>CNN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35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smtClean="0"/>
              <a:t>CNN</a:t>
            </a:r>
            <a:r>
              <a:rPr lang="zh-TW" altLang="en-US" sz="7200" dirty="0" smtClean="0"/>
              <a:t>應用</a:t>
            </a:r>
            <a:endParaRPr lang="en-US" altLang="zh-TW" sz="7200" dirty="0" smtClean="0"/>
          </a:p>
          <a:p>
            <a:pPr algn="ctr"/>
            <a:endParaRPr lang="en-US" altLang="zh-TW" sz="7200" dirty="0"/>
          </a:p>
          <a:p>
            <a:pPr algn="ctr"/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67930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376" y="4036541"/>
            <a:ext cx="3060998" cy="24248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70433" y="1912883"/>
            <a:ext cx="2775312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style </a:t>
            </a:r>
            <a:r>
              <a:rPr lang="en-US" altLang="zh-TW" sz="4400" dirty="0" smtClean="0"/>
              <a:t>image</a:t>
            </a:r>
          </a:p>
          <a:p>
            <a:r>
              <a:rPr lang="zh-TW" altLang="en-US" sz="4400" dirty="0" smtClean="0"/>
              <a:t>風格</a:t>
            </a:r>
            <a:endParaRPr lang="en-US" altLang="zh-TW" sz="4400" dirty="0" smtClean="0"/>
          </a:p>
          <a:p>
            <a:r>
              <a:rPr lang="zh-TW" altLang="en-US" sz="4400" dirty="0"/>
              <a:t>塞尚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61" y="2862005"/>
            <a:ext cx="5056854" cy="35994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5408" y="312209"/>
            <a:ext cx="62243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err="1"/>
              <a:t>Stylenet</a:t>
            </a:r>
            <a:r>
              <a:rPr lang="en-US" altLang="zh-TW" sz="4000" dirty="0"/>
              <a:t> / </a:t>
            </a:r>
            <a:r>
              <a:rPr lang="en-US" altLang="zh-TW" sz="4000" dirty="0" smtClean="0"/>
              <a:t>Neural-Style(2015)</a:t>
            </a:r>
            <a:endParaRPr lang="zh-TW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374261" y="1141622"/>
            <a:ext cx="77152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 Neural Algorithm of Artistic Style</a:t>
            </a:r>
          </a:p>
          <a:p>
            <a:r>
              <a:rPr lang="en-US" altLang="zh-TW" dirty="0"/>
              <a:t>Leon A. </a:t>
            </a:r>
            <a:r>
              <a:rPr lang="en-US" altLang="zh-TW" dirty="0" err="1"/>
              <a:t>Gatys</a:t>
            </a:r>
            <a:r>
              <a:rPr lang="en-US" altLang="zh-TW" dirty="0"/>
              <a:t>, Alexander S. Ecker, Matthias </a:t>
            </a:r>
            <a:r>
              <a:rPr lang="en-US" altLang="zh-TW" dirty="0" err="1"/>
              <a:t>Bethge</a:t>
            </a:r>
            <a:endParaRPr lang="en-US" altLang="zh-TW" dirty="0"/>
          </a:p>
          <a:p>
            <a:r>
              <a:rPr lang="en-US" altLang="zh-TW" dirty="0"/>
              <a:t>(Submitted on 26 Aug 2015 (v1), last revised 2 Sep 2015 (this version, v2</a:t>
            </a:r>
            <a:r>
              <a:rPr lang="en-US" altLang="zh-TW" dirty="0" smtClean="0"/>
              <a:t>))</a:t>
            </a:r>
          </a:p>
          <a:p>
            <a:endParaRPr lang="en-US" altLang="zh-TW" dirty="0" smtClean="0"/>
          </a:p>
          <a:p>
            <a:r>
              <a:rPr lang="en-US" altLang="zh-TW" dirty="0"/>
              <a:t>https://arxiv.org/abs/1508.06576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824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ylenet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17" y="440599"/>
            <a:ext cx="7506935" cy="615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487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smtClean="0"/>
              <a:t>CNN</a:t>
            </a:r>
            <a:r>
              <a:rPr lang="zh-TW" altLang="en-US" sz="7200" dirty="0" smtClean="0"/>
              <a:t>應用</a:t>
            </a:r>
            <a:endParaRPr lang="en-US" altLang="zh-TW" sz="7200" dirty="0" smtClean="0"/>
          </a:p>
          <a:p>
            <a:pPr algn="ctr"/>
            <a:endParaRPr lang="en-US" altLang="zh-TW" sz="7200" dirty="0"/>
          </a:p>
          <a:p>
            <a:pPr algn="ctr"/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54633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7" y="1759367"/>
            <a:ext cx="3848624" cy="27394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2465" y="884379"/>
            <a:ext cx="7529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Convolutional Neural Network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generation 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321" y="1585981"/>
            <a:ext cx="4433310" cy="320112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2465" y="253999"/>
            <a:ext cx="30578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Deep Dream</a:t>
            </a:r>
            <a:endParaRPr lang="zh-TW" altLang="en-US" sz="4400" dirty="0"/>
          </a:p>
        </p:txBody>
      </p:sp>
      <p:sp>
        <p:nvSpPr>
          <p:cNvPr id="8" name="矩形 7"/>
          <p:cNvSpPr/>
          <p:nvPr/>
        </p:nvSpPr>
        <p:spPr>
          <a:xfrm>
            <a:off x="482815" y="6080583"/>
            <a:ext cx="7288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https://github.com/nfmcclure/tensorflow_cookbook/blob/master/08_Convolutional_Neural_Networks/06_Deepdream/06_deepdream.ipynb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9233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eepdream outpu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88" y="685070"/>
            <a:ext cx="7566212" cy="58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196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smtClean="0"/>
              <a:t>CNN::ref</a:t>
            </a:r>
          </a:p>
        </p:txBody>
      </p:sp>
    </p:spTree>
    <p:extLst>
      <p:ext uri="{BB962C8B-B14F-4D97-AF65-F5344CB8AC3E}">
        <p14:creationId xmlns:p14="http://schemas.microsoft.com/office/powerpoint/2010/main" val="1528915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33" y="1499173"/>
            <a:ext cx="7510163" cy="518995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95576" y="462690"/>
            <a:ext cx="49081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TW" dirty="0"/>
              <a:t>ML Lecture 10: Convolutional Neural </a:t>
            </a:r>
            <a:r>
              <a:rPr lang="fr-FR" altLang="zh-TW" dirty="0" smtClean="0"/>
              <a:t>Network</a:t>
            </a:r>
          </a:p>
          <a:p>
            <a:r>
              <a:rPr lang="en-US" altLang="zh-TW" dirty="0"/>
              <a:t>https://www.youtube.com/watch?v=FrKWiRv254g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0345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71" y="2065465"/>
            <a:ext cx="7529213" cy="4393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84971" y="1027844"/>
            <a:ext cx="6479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CS231n: Convolutional Neural Networks for Visual Recognition</a:t>
            </a:r>
          </a:p>
          <a:p>
            <a:r>
              <a:rPr lang="en-US" altLang="zh-TW" dirty="0" smtClean="0"/>
              <a:t>Spring 2019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7793" y="381513"/>
            <a:ext cx="5438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http://cs231n.stanford.edu/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53399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4600" y="311664"/>
            <a:ext cx="55045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Godfather of Deep Learning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143" y="2026509"/>
            <a:ext cx="3218146" cy="43042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4869" y="5084217"/>
            <a:ext cx="5045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2018 Turing Prize (</a:t>
            </a:r>
            <a:r>
              <a:rPr lang="en-US" altLang="zh-TW" dirty="0" err="1" smtClean="0"/>
              <a:t>Yoshua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Bengio</a:t>
            </a:r>
            <a:r>
              <a:rPr lang="en-US" altLang="zh-TW" dirty="0" smtClean="0"/>
              <a:t> and Yann </a:t>
            </a:r>
            <a:r>
              <a:rPr lang="en-US" altLang="zh-TW" dirty="0" err="1" smtClean="0"/>
              <a:t>LeCun</a:t>
            </a:r>
            <a:r>
              <a:rPr lang="en-US" altLang="zh-TW" dirty="0" smtClean="0"/>
              <a:t> 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69844" y="1481931"/>
            <a:ext cx="4601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1986 :the backpropagation algorithm for training multi-layer neural networks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4600" y="4487407"/>
            <a:ext cx="5649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2012</a:t>
            </a:r>
            <a:r>
              <a:rPr lang="zh-TW" altLang="en-US" dirty="0" smtClean="0"/>
              <a:t> 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AlexNet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en-US" altLang="zh-TW" dirty="0"/>
              <a:t> </a:t>
            </a:r>
            <a:r>
              <a:rPr lang="en-US" altLang="zh-TW" u="sng" dirty="0"/>
              <a:t>Alex </a:t>
            </a:r>
            <a:r>
              <a:rPr lang="en-US" altLang="zh-TW" u="sng" dirty="0" err="1"/>
              <a:t>Krizhevsky</a:t>
            </a:r>
            <a:r>
              <a:rPr lang="en-US" altLang="zh-TW" dirty="0" smtClean="0"/>
              <a:t>)</a:t>
            </a:r>
            <a:r>
              <a:rPr lang="zh-TW" altLang="en-US" dirty="0" smtClean="0"/>
              <a:t>啟動</a:t>
            </a:r>
            <a:r>
              <a:rPr lang="en-US" altLang="zh-TW" dirty="0" smtClean="0"/>
              <a:t>AI/NN</a:t>
            </a:r>
            <a:r>
              <a:rPr lang="zh-TW" altLang="en-US" dirty="0" smtClean="0"/>
              <a:t>電腦視覺熱潮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420545" y="1645840"/>
            <a:ext cx="3723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https://www.cs.toronto.edu/~hinton/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84551" y="234743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Hinton, G. E., </a:t>
            </a:r>
            <a:r>
              <a:rPr lang="en-US" altLang="zh-TW" dirty="0" err="1" smtClean="0"/>
              <a:t>Osindero</a:t>
            </a:r>
            <a:r>
              <a:rPr lang="en-US" altLang="zh-TW" dirty="0" smtClean="0"/>
              <a:t>, S. and </a:t>
            </a:r>
            <a:r>
              <a:rPr lang="en-US" altLang="zh-TW" dirty="0" err="1" smtClean="0"/>
              <a:t>Teh</a:t>
            </a:r>
            <a:r>
              <a:rPr lang="en-US" altLang="zh-TW" dirty="0" smtClean="0"/>
              <a:t>, Y. (2006)</a:t>
            </a:r>
          </a:p>
          <a:p>
            <a:r>
              <a:rPr lang="en-US" altLang="zh-TW" dirty="0" smtClean="0"/>
              <a:t>A fast learning algorithm for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deep </a:t>
            </a:r>
            <a:r>
              <a:rPr lang="en-US" altLang="zh-TW" dirty="0" smtClean="0"/>
              <a:t>belief nets.</a:t>
            </a:r>
          </a:p>
          <a:p>
            <a:r>
              <a:rPr lang="en-US" altLang="zh-TW" dirty="0" smtClean="0"/>
              <a:t>Neural Computation, 18, pp 1527-1554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59051" y="100509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重要里程碑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4600" y="6121353"/>
            <a:ext cx="5738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2012</a:t>
            </a:r>
            <a:r>
              <a:rPr lang="zh-TW" altLang="en-US" dirty="0" smtClean="0"/>
              <a:t>年在</a:t>
            </a:r>
            <a:r>
              <a:rPr lang="en-US" altLang="zh-TW" dirty="0" err="1" smtClean="0"/>
              <a:t>coursera</a:t>
            </a:r>
            <a:r>
              <a:rPr lang="zh-TW" altLang="en-US" dirty="0" smtClean="0"/>
              <a:t>開設課程的簡報</a:t>
            </a:r>
            <a:r>
              <a:rPr lang="en-US" altLang="zh-TW" dirty="0" smtClean="0"/>
              <a:t>https://www.cs.toronto.edu/~hinton/coursera_slides.html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3633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smtClean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3282254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24" y="1849651"/>
            <a:ext cx="8559709" cy="34637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89006" y="5781239"/>
            <a:ext cx="7657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https://medium.com/@rgnuj122/lenet%E6%89%8B%E6%8A%8A%E6%89%8B%E5%AF%A6%E4%BD%9C%E6%95%99%E5%AD%B8-1c2f149c822f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0505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371" y="3545009"/>
            <a:ext cx="33733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第</a:t>
            </a:r>
            <a:r>
              <a:rPr lang="en-US" altLang="zh-TW" dirty="0" smtClean="0"/>
              <a:t>4</a:t>
            </a:r>
            <a:r>
              <a:rPr lang="zh-TW" altLang="en-US" dirty="0" smtClean="0"/>
              <a:t>章 經典的</a:t>
            </a:r>
            <a:r>
              <a:rPr lang="en-US" altLang="zh-TW" dirty="0" smtClean="0"/>
              <a:t>CNN</a:t>
            </a:r>
            <a:r>
              <a:rPr lang="zh-TW" altLang="en-US" dirty="0" smtClean="0"/>
              <a:t>模型架構 </a:t>
            </a:r>
            <a:r>
              <a:rPr lang="en-US" altLang="zh-TW" dirty="0" smtClean="0"/>
              <a:t>91</a:t>
            </a:r>
            <a:endParaRPr lang="en-US" altLang="zh-TW" dirty="0"/>
          </a:p>
          <a:p>
            <a:r>
              <a:rPr lang="en-US" altLang="zh-TW" dirty="0"/>
              <a:t>4.1 </a:t>
            </a:r>
            <a:r>
              <a:rPr lang="en-US" altLang="zh-TW" dirty="0" smtClean="0"/>
              <a:t>ImageNet</a:t>
            </a:r>
            <a:r>
              <a:rPr lang="zh-TW" altLang="en-US" dirty="0" smtClean="0"/>
              <a:t>介紹 </a:t>
            </a:r>
            <a:r>
              <a:rPr lang="en-US" altLang="zh-TW" dirty="0" smtClean="0"/>
              <a:t>91</a:t>
            </a:r>
            <a:endParaRPr lang="en-US" altLang="zh-TW" dirty="0"/>
          </a:p>
          <a:p>
            <a:r>
              <a:rPr lang="en-US" altLang="zh-TW" dirty="0"/>
              <a:t>4.2 </a:t>
            </a:r>
            <a:r>
              <a:rPr lang="en-US" altLang="zh-TW" dirty="0" err="1"/>
              <a:t>LeNet</a:t>
            </a:r>
            <a:r>
              <a:rPr lang="en-US" altLang="zh-TW" dirty="0"/>
              <a:t> 92</a:t>
            </a:r>
          </a:p>
          <a:p>
            <a:r>
              <a:rPr lang="en-US" altLang="zh-TW" dirty="0"/>
              <a:t>4.3 </a:t>
            </a:r>
            <a:r>
              <a:rPr lang="en-US" altLang="zh-TW" dirty="0" err="1" smtClean="0"/>
              <a:t>AlexNet</a:t>
            </a:r>
            <a:r>
              <a:rPr lang="zh-TW" altLang="en-US" dirty="0" smtClean="0"/>
              <a:t>架構 </a:t>
            </a:r>
            <a:r>
              <a:rPr lang="en-US" altLang="zh-TW" dirty="0" smtClean="0"/>
              <a:t>93</a:t>
            </a:r>
            <a:endParaRPr lang="en-US" altLang="zh-TW" dirty="0"/>
          </a:p>
          <a:p>
            <a:r>
              <a:rPr lang="en-US" altLang="zh-TW" dirty="0"/>
              <a:t>4.4 </a:t>
            </a:r>
            <a:r>
              <a:rPr lang="en-US" altLang="zh-TW" dirty="0" err="1" smtClean="0"/>
              <a:t>VGGNet</a:t>
            </a:r>
            <a:r>
              <a:rPr lang="zh-TW" altLang="en-US" dirty="0" smtClean="0"/>
              <a:t>架構 </a:t>
            </a:r>
            <a:r>
              <a:rPr lang="en-US" altLang="zh-TW" dirty="0" smtClean="0"/>
              <a:t>95</a:t>
            </a:r>
            <a:endParaRPr lang="en-US" altLang="zh-TW" dirty="0"/>
          </a:p>
          <a:p>
            <a:r>
              <a:rPr lang="en-US" altLang="zh-TW" dirty="0"/>
              <a:t>4.5 </a:t>
            </a:r>
            <a:r>
              <a:rPr lang="en-US" altLang="zh-TW" dirty="0" err="1" smtClean="0"/>
              <a:t>GoogLeNet</a:t>
            </a:r>
            <a:r>
              <a:rPr lang="zh-TW" altLang="en-US" dirty="0" smtClean="0"/>
              <a:t>架構 </a:t>
            </a:r>
            <a:r>
              <a:rPr lang="en-US" altLang="zh-TW" dirty="0" smtClean="0"/>
              <a:t>97</a:t>
            </a:r>
            <a:endParaRPr lang="en-US" altLang="zh-TW" dirty="0"/>
          </a:p>
          <a:p>
            <a:r>
              <a:rPr lang="en-US" altLang="zh-TW" dirty="0"/>
              <a:t>4.5.1 </a:t>
            </a:r>
            <a:r>
              <a:rPr lang="zh-TW" altLang="en-US" dirty="0" smtClean="0"/>
              <a:t>架構洞察 </a:t>
            </a:r>
            <a:r>
              <a:rPr lang="en-US" altLang="zh-TW" dirty="0" smtClean="0"/>
              <a:t>98</a:t>
            </a:r>
            <a:endParaRPr lang="en-US" altLang="zh-TW" dirty="0"/>
          </a:p>
          <a:p>
            <a:r>
              <a:rPr lang="en-US" altLang="zh-TW" dirty="0"/>
              <a:t>4.5.2 </a:t>
            </a:r>
            <a:r>
              <a:rPr lang="en-US" altLang="zh-TW" dirty="0" smtClean="0"/>
              <a:t>inception</a:t>
            </a:r>
            <a:r>
              <a:rPr lang="zh-TW" altLang="en-US" dirty="0" smtClean="0"/>
              <a:t>模組 </a:t>
            </a:r>
            <a:r>
              <a:rPr lang="en-US" altLang="zh-TW" dirty="0" smtClean="0"/>
              <a:t>99</a:t>
            </a:r>
            <a:endParaRPr lang="en-US" altLang="zh-TW" dirty="0"/>
          </a:p>
          <a:p>
            <a:r>
              <a:rPr lang="en-US" altLang="zh-TW" dirty="0"/>
              <a:t>4.6 </a:t>
            </a:r>
            <a:r>
              <a:rPr lang="en-US" altLang="zh-TW" dirty="0" err="1" smtClean="0"/>
              <a:t>ResNet</a:t>
            </a:r>
            <a:r>
              <a:rPr lang="zh-TW" altLang="en-US" dirty="0" smtClean="0"/>
              <a:t>架構 </a:t>
            </a:r>
            <a:r>
              <a:rPr lang="en-US" altLang="zh-TW" dirty="0" smtClean="0"/>
              <a:t>99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66" y="82377"/>
            <a:ext cx="2476536" cy="33486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12767" y="267362"/>
            <a:ext cx="442851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第</a:t>
            </a:r>
            <a:r>
              <a:rPr lang="en-US" altLang="zh-CN" sz="1400" dirty="0" smtClean="0"/>
              <a:t>5</a:t>
            </a:r>
            <a:r>
              <a:rPr lang="zh-CN" altLang="en-US" sz="1400" dirty="0" smtClean="0"/>
              <a:t>章 轉移學習 </a:t>
            </a:r>
            <a:r>
              <a:rPr lang="en-US" altLang="zh-CN" sz="1400" dirty="0" smtClean="0"/>
              <a:t>103</a:t>
            </a:r>
            <a:endParaRPr lang="en-US" altLang="zh-CN" sz="1400" dirty="0"/>
          </a:p>
          <a:p>
            <a:r>
              <a:rPr lang="en-US" altLang="zh-CN" sz="1400" dirty="0"/>
              <a:t>5.1 </a:t>
            </a:r>
            <a:r>
              <a:rPr lang="zh-CN" altLang="en-US" sz="1400" dirty="0" smtClean="0"/>
              <a:t>特徵提取方法 </a:t>
            </a:r>
            <a:r>
              <a:rPr lang="en-US" altLang="zh-CN" sz="1400" dirty="0" smtClean="0"/>
              <a:t>103</a:t>
            </a:r>
            <a:endParaRPr lang="en-US" altLang="zh-CN" sz="1400" dirty="0"/>
          </a:p>
          <a:p>
            <a:r>
              <a:rPr lang="en-US" altLang="zh-CN" sz="1400" dirty="0"/>
              <a:t>5.1.1 </a:t>
            </a:r>
            <a:r>
              <a:rPr lang="zh-CN" altLang="en-US" sz="1400" dirty="0" smtClean="0"/>
              <a:t>目標資料集較小且與原始訓練集相似 </a:t>
            </a:r>
            <a:r>
              <a:rPr lang="en-US" altLang="zh-CN" sz="1400" dirty="0" smtClean="0"/>
              <a:t>104</a:t>
            </a:r>
            <a:endParaRPr lang="en-US" altLang="zh-CN" sz="1400" dirty="0"/>
          </a:p>
          <a:p>
            <a:r>
              <a:rPr lang="en-US" altLang="zh-CN" sz="1400" dirty="0"/>
              <a:t>5.1.2 </a:t>
            </a:r>
            <a:r>
              <a:rPr lang="zh-CN" altLang="en-US" sz="1400" dirty="0" smtClean="0"/>
              <a:t>目標資料集較小且與原始訓練集不同 </a:t>
            </a:r>
            <a:r>
              <a:rPr lang="en-US" altLang="zh-CN" sz="1400" dirty="0" smtClean="0"/>
              <a:t>105</a:t>
            </a:r>
            <a:endParaRPr lang="en-US" altLang="zh-CN" sz="1400" dirty="0"/>
          </a:p>
          <a:p>
            <a:r>
              <a:rPr lang="en-US" altLang="zh-CN" sz="1400" dirty="0"/>
              <a:t>5.1.3 </a:t>
            </a:r>
            <a:r>
              <a:rPr lang="zh-CN" altLang="en-US" sz="1400" dirty="0" smtClean="0"/>
              <a:t>目標資料集很大且與原始訓練集相似 </a:t>
            </a:r>
            <a:r>
              <a:rPr lang="en-US" altLang="zh-CN" sz="1400" dirty="0" smtClean="0"/>
              <a:t>107</a:t>
            </a:r>
            <a:endParaRPr lang="en-US" altLang="zh-CN" sz="1400" dirty="0"/>
          </a:p>
          <a:p>
            <a:r>
              <a:rPr lang="en-US" altLang="zh-CN" sz="1400" dirty="0"/>
              <a:t>5.1.4 </a:t>
            </a:r>
            <a:r>
              <a:rPr lang="zh-CN" altLang="en-US" sz="1400" dirty="0" smtClean="0"/>
              <a:t>目標資料集很大且與原始訓練集不同 </a:t>
            </a:r>
            <a:r>
              <a:rPr lang="en-US" altLang="zh-CN" sz="1400" dirty="0" smtClean="0"/>
              <a:t>107</a:t>
            </a:r>
            <a:endParaRPr lang="en-US" altLang="zh-CN" sz="1400" dirty="0"/>
          </a:p>
          <a:p>
            <a:r>
              <a:rPr lang="en-US" altLang="zh-CN" sz="1400" dirty="0"/>
              <a:t>5.2 </a:t>
            </a:r>
            <a:r>
              <a:rPr lang="zh-CN" altLang="en-US" sz="1400" dirty="0" smtClean="0"/>
              <a:t>轉移學習示例 </a:t>
            </a:r>
            <a:r>
              <a:rPr lang="en-US" altLang="zh-CN" sz="1400" dirty="0" smtClean="0"/>
              <a:t>108</a:t>
            </a:r>
            <a:endParaRPr lang="en-US" altLang="zh-CN" sz="1400" dirty="0"/>
          </a:p>
          <a:p>
            <a:r>
              <a:rPr lang="en-US" altLang="zh-CN" sz="1400" dirty="0"/>
              <a:t>5.3 </a:t>
            </a:r>
            <a:r>
              <a:rPr lang="zh-CN" altLang="en-US" sz="1400" dirty="0" smtClean="0"/>
              <a:t>多工學習 </a:t>
            </a:r>
            <a:r>
              <a:rPr lang="en-US" altLang="zh-CN" sz="1400" dirty="0" smtClean="0"/>
              <a:t>111</a:t>
            </a:r>
            <a:endParaRPr lang="en-US" altLang="zh-CN" sz="1400" dirty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第</a:t>
            </a:r>
            <a:r>
              <a:rPr lang="en-US" altLang="zh-CN" sz="1400" dirty="0"/>
              <a:t>6</a:t>
            </a:r>
            <a:r>
              <a:rPr lang="zh-CN" altLang="en-US" sz="1400" dirty="0"/>
              <a:t>章 </a:t>
            </a:r>
            <a:r>
              <a:rPr lang="en-US" altLang="zh-CN" sz="1400" dirty="0" smtClean="0"/>
              <a:t>CNN</a:t>
            </a:r>
            <a:r>
              <a:rPr lang="zh-CN" altLang="en-US" sz="1400" dirty="0" smtClean="0"/>
              <a:t>自編碼器 </a:t>
            </a:r>
            <a:r>
              <a:rPr lang="en-US" altLang="zh-CN" sz="1400" dirty="0" smtClean="0"/>
              <a:t>113</a:t>
            </a:r>
            <a:endParaRPr lang="en-US" altLang="zh-CN" sz="1400" dirty="0"/>
          </a:p>
          <a:p>
            <a:r>
              <a:rPr lang="en-US" altLang="zh-CN" sz="1400" dirty="0"/>
              <a:t>6.1 </a:t>
            </a:r>
            <a:r>
              <a:rPr lang="zh-CN" altLang="en-US" sz="1400" dirty="0" smtClean="0"/>
              <a:t>自編碼器介紹 </a:t>
            </a:r>
            <a:r>
              <a:rPr lang="en-US" altLang="zh-CN" sz="1400" dirty="0" smtClean="0"/>
              <a:t>113</a:t>
            </a:r>
            <a:endParaRPr lang="en-US" altLang="zh-CN" sz="1400" dirty="0"/>
          </a:p>
          <a:p>
            <a:r>
              <a:rPr lang="en-US" altLang="zh-CN" sz="1400" dirty="0"/>
              <a:t>6.2 </a:t>
            </a:r>
            <a:r>
              <a:rPr lang="zh-CN" altLang="en-US" sz="1400" dirty="0" smtClean="0"/>
              <a:t>卷積自編碼器 </a:t>
            </a:r>
            <a:r>
              <a:rPr lang="en-US" altLang="zh-CN" sz="1400" dirty="0" smtClean="0"/>
              <a:t>114</a:t>
            </a:r>
            <a:endParaRPr lang="en-US" altLang="zh-CN" sz="1400" dirty="0"/>
          </a:p>
          <a:p>
            <a:r>
              <a:rPr lang="en-US" altLang="zh-CN" sz="1400" dirty="0"/>
              <a:t>6.3 </a:t>
            </a:r>
            <a:r>
              <a:rPr lang="zh-CN" altLang="en-US" sz="1400" dirty="0" smtClean="0"/>
              <a:t>應用 </a:t>
            </a:r>
            <a:r>
              <a:rPr lang="en-US" altLang="zh-CN" sz="1400" dirty="0" smtClean="0"/>
              <a:t>115</a:t>
            </a:r>
            <a:endParaRPr lang="en-US" altLang="zh-CN" sz="1400" dirty="0"/>
          </a:p>
          <a:p>
            <a:endParaRPr lang="en-US" altLang="zh-CN" sz="1400" smtClean="0"/>
          </a:p>
          <a:p>
            <a:r>
              <a:rPr lang="zh-CN" altLang="en-US" sz="1400" smtClean="0"/>
              <a:t>第</a:t>
            </a:r>
            <a:r>
              <a:rPr lang="en-US" altLang="zh-CN" sz="1400" dirty="0"/>
              <a:t>7</a:t>
            </a:r>
            <a:r>
              <a:rPr lang="zh-CN" altLang="en-US" sz="1400" dirty="0"/>
              <a:t>章 </a:t>
            </a:r>
            <a:r>
              <a:rPr lang="en-US" altLang="zh-CN" sz="1400" dirty="0" smtClean="0"/>
              <a:t>CNN</a:t>
            </a:r>
            <a:r>
              <a:rPr lang="zh-CN" altLang="en-US" sz="1400" dirty="0" smtClean="0"/>
              <a:t>目標檢測與實例分割 </a:t>
            </a:r>
            <a:r>
              <a:rPr lang="en-US" altLang="zh-CN" sz="1400" dirty="0" smtClean="0"/>
              <a:t>119</a:t>
            </a:r>
            <a:endParaRPr lang="en-US" altLang="zh-CN" sz="1400" dirty="0"/>
          </a:p>
          <a:p>
            <a:r>
              <a:rPr lang="en-US" altLang="zh-CN" sz="1400" dirty="0"/>
              <a:t>7.1 </a:t>
            </a:r>
            <a:r>
              <a:rPr lang="zh-CN" altLang="en-US" sz="1400" dirty="0" smtClean="0"/>
              <a:t>目標檢測與圖像分類的區別 </a:t>
            </a:r>
            <a:r>
              <a:rPr lang="en-US" altLang="zh-CN" sz="1400" dirty="0" smtClean="0"/>
              <a:t>120</a:t>
            </a:r>
            <a:endParaRPr lang="en-US" altLang="zh-CN" sz="1400" dirty="0"/>
          </a:p>
          <a:p>
            <a:r>
              <a:rPr lang="en-US" altLang="zh-CN" sz="1400" dirty="0"/>
              <a:t>7.2 </a:t>
            </a:r>
            <a:r>
              <a:rPr lang="zh-CN" altLang="en-US" sz="1400" dirty="0" smtClean="0"/>
              <a:t>傳統的、非</a:t>
            </a:r>
            <a:r>
              <a:rPr lang="en-US" altLang="zh-CN" sz="1400" dirty="0" smtClean="0"/>
              <a:t>CNN</a:t>
            </a:r>
            <a:r>
              <a:rPr lang="zh-CN" altLang="en-US" sz="1400" dirty="0" smtClean="0"/>
              <a:t>的目標檢測方法 </a:t>
            </a:r>
            <a:r>
              <a:rPr lang="en-US" altLang="zh-CN" sz="1400" dirty="0" smtClean="0"/>
              <a:t>124</a:t>
            </a:r>
            <a:endParaRPr lang="en-US" altLang="zh-CN" sz="1400" dirty="0"/>
          </a:p>
          <a:p>
            <a:r>
              <a:rPr lang="en-US" altLang="zh-CN" sz="1400" dirty="0"/>
              <a:t>7.3 R-CNN</a:t>
            </a:r>
            <a:r>
              <a:rPr lang="zh-CN" altLang="en-US" sz="1400" dirty="0"/>
              <a:t>：</a:t>
            </a:r>
            <a:r>
              <a:rPr lang="en-US" altLang="zh-CN" sz="1400" dirty="0" smtClean="0"/>
              <a:t>CNN</a:t>
            </a:r>
            <a:r>
              <a:rPr lang="zh-CN" altLang="en-US" sz="1400" dirty="0" smtClean="0"/>
              <a:t>特徵區 </a:t>
            </a:r>
            <a:r>
              <a:rPr lang="en-US" altLang="zh-CN" sz="1400" dirty="0" smtClean="0"/>
              <a:t>128</a:t>
            </a:r>
            <a:endParaRPr lang="en-US" altLang="zh-CN" sz="1400" dirty="0"/>
          </a:p>
          <a:p>
            <a:r>
              <a:rPr lang="en-US" altLang="zh-CN" sz="1400" dirty="0"/>
              <a:t>7.4 Fast </a:t>
            </a:r>
            <a:r>
              <a:rPr lang="en-US" altLang="zh-CN" sz="1400" dirty="0" smtClean="0"/>
              <a:t>R-CNN</a:t>
            </a:r>
            <a:r>
              <a:rPr lang="zh-CN" altLang="en-US" sz="1400" dirty="0" smtClean="0"/>
              <a:t>：基於區域快速識別的</a:t>
            </a:r>
            <a:r>
              <a:rPr lang="en-US" altLang="zh-CN" sz="1400" dirty="0" smtClean="0"/>
              <a:t>CNN </a:t>
            </a:r>
            <a:r>
              <a:rPr lang="en-US" altLang="zh-CN" sz="1400" dirty="0"/>
              <a:t>130</a:t>
            </a:r>
          </a:p>
          <a:p>
            <a:r>
              <a:rPr lang="en-US" altLang="zh-CN" sz="1400" dirty="0"/>
              <a:t>7.5 Faster </a:t>
            </a:r>
            <a:r>
              <a:rPr lang="en-US" altLang="zh-CN" sz="1400" dirty="0" smtClean="0"/>
              <a:t>R-CNN</a:t>
            </a:r>
            <a:r>
              <a:rPr lang="zh-CN" altLang="en-US" sz="1400" dirty="0" smtClean="0"/>
              <a:t>：基於快速區域生成網路的</a:t>
            </a:r>
            <a:r>
              <a:rPr lang="en-US" altLang="zh-CN" sz="1400" dirty="0" smtClean="0"/>
              <a:t>CNN </a:t>
            </a:r>
            <a:r>
              <a:rPr lang="en-US" altLang="zh-CN" sz="1400" dirty="0"/>
              <a:t>132</a:t>
            </a:r>
          </a:p>
          <a:p>
            <a:r>
              <a:rPr lang="en-US" altLang="zh-CN" sz="1400" dirty="0"/>
              <a:t>7.6 Mask R-CNN</a:t>
            </a:r>
            <a:r>
              <a:rPr lang="zh-CN" altLang="en-US" sz="1400" dirty="0"/>
              <a:t>：</a:t>
            </a:r>
            <a:r>
              <a:rPr lang="en-US" altLang="zh-CN" sz="1400" dirty="0" smtClean="0"/>
              <a:t>CNN</a:t>
            </a:r>
            <a:r>
              <a:rPr lang="zh-CN" altLang="en-US" sz="1400" dirty="0" smtClean="0"/>
              <a:t>實例分割 </a:t>
            </a:r>
            <a:r>
              <a:rPr lang="en-US" altLang="zh-CN" sz="1400" dirty="0" smtClean="0"/>
              <a:t>135</a:t>
            </a:r>
            <a:endParaRPr lang="en-US" altLang="zh-CN" sz="1400" dirty="0"/>
          </a:p>
          <a:p>
            <a:r>
              <a:rPr lang="en-US" altLang="zh-CN" sz="1400" dirty="0"/>
              <a:t>7.7 </a:t>
            </a:r>
            <a:r>
              <a:rPr lang="zh-CN" altLang="en-US" sz="1400" dirty="0" smtClean="0"/>
              <a:t>實例分割的代碼實現 </a:t>
            </a:r>
            <a:r>
              <a:rPr lang="en-US" altLang="zh-CN" sz="1400" dirty="0" smtClean="0"/>
              <a:t>137</a:t>
            </a:r>
            <a:endParaRPr lang="en-US" altLang="zh-CN" sz="1400" dirty="0"/>
          </a:p>
          <a:p>
            <a:r>
              <a:rPr lang="en-US" altLang="zh-CN" sz="1400" dirty="0"/>
              <a:t>7.7.1 </a:t>
            </a:r>
            <a:r>
              <a:rPr lang="zh-CN" altLang="en-US" sz="1400" dirty="0" smtClean="0"/>
              <a:t>創建環境 </a:t>
            </a:r>
            <a:r>
              <a:rPr lang="en-US" altLang="zh-CN" sz="1400" dirty="0" smtClean="0"/>
              <a:t>138</a:t>
            </a:r>
            <a:endParaRPr lang="en-US" altLang="zh-CN" sz="1400" dirty="0"/>
          </a:p>
          <a:p>
            <a:r>
              <a:rPr lang="en-US" altLang="zh-CN" sz="1400" dirty="0"/>
              <a:t>7.7.2 </a:t>
            </a:r>
            <a:r>
              <a:rPr lang="zh-CN" altLang="en-US" sz="1400" dirty="0" smtClean="0"/>
              <a:t>準備</a:t>
            </a:r>
            <a:r>
              <a:rPr lang="en-US" altLang="zh-CN" sz="1400" dirty="0" smtClean="0"/>
              <a:t>COCO</a:t>
            </a:r>
            <a:r>
              <a:rPr lang="zh-CN" altLang="en-US" sz="1400" dirty="0" smtClean="0"/>
              <a:t>資料集資料夾結構 </a:t>
            </a:r>
            <a:r>
              <a:rPr lang="en-US" altLang="zh-CN" sz="1400" dirty="0" smtClean="0"/>
              <a:t>139</a:t>
            </a:r>
            <a:endParaRPr lang="en-US" altLang="zh-CN" sz="1400" dirty="0"/>
          </a:p>
          <a:p>
            <a:r>
              <a:rPr lang="en-US" altLang="zh-CN" sz="1400" dirty="0"/>
              <a:t>7.7.3 </a:t>
            </a:r>
            <a:r>
              <a:rPr lang="zh-CN" altLang="en-US" sz="1400" dirty="0"/>
              <a:t>在</a:t>
            </a:r>
            <a:r>
              <a:rPr lang="en-US" altLang="zh-CN" sz="1400" dirty="0" smtClean="0"/>
              <a:t>COCO</a:t>
            </a:r>
            <a:r>
              <a:rPr lang="zh-CN" altLang="en-US" sz="1400" dirty="0" smtClean="0"/>
              <a:t>資料集上運行預訓練模型 </a:t>
            </a:r>
            <a:r>
              <a:rPr lang="en-US" altLang="zh-CN" sz="1400" dirty="0" smtClean="0"/>
              <a:t>139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9854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02" y="2339788"/>
            <a:ext cx="8062556" cy="266881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2486" y="1194036"/>
            <a:ext cx="7714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http://rodrigob.github.io/are_we_there_yet/build/classification_datasets_results.html#4d4e495354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32486" y="470477"/>
            <a:ext cx="6154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What is the class of this image ?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71838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-blog.csdn.net/20180308011607826?watermark/2/text/aHR0cDovL2Jsb2cuY3Nkbi5uZXQvZ29vZ2xlcl9vZmZlcg==/font/5a6L5L2T/fontsize/400/fill/I0JBQkFCMA==/dissolve/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56" y="1066927"/>
            <a:ext cx="8682059" cy="466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282779" y="2166721"/>
            <a:ext cx="3785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ImageNet</a:t>
            </a:r>
            <a:r>
              <a:rPr lang="zh-CN" altLang="en-US" dirty="0" smtClean="0"/>
              <a:t>上的分類錯誤率逐年降低</a:t>
            </a:r>
            <a:endParaRPr lang="en-US" altLang="zh-CN" dirty="0" smtClean="0"/>
          </a:p>
          <a:p>
            <a:r>
              <a:rPr lang="zh-CN" altLang="en-US" dirty="0" smtClean="0"/>
              <a:t>且已經低於人類的錯誤率（</a:t>
            </a:r>
            <a:r>
              <a:rPr lang="en-US" altLang="zh-CN" dirty="0" smtClean="0"/>
              <a:t>5.1</a:t>
            </a:r>
            <a:r>
              <a:rPr lang="en-US" altLang="zh-CN" dirty="0"/>
              <a:t>%</a:t>
            </a:r>
            <a:r>
              <a:rPr lang="zh-CN" altLang="en-US" dirty="0"/>
              <a:t>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3351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8669"/>
            <a:ext cx="6799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 smtClean="0"/>
              <a:t>SENet</a:t>
            </a:r>
            <a:r>
              <a:rPr lang="en-US" altLang="zh-TW" sz="2400" dirty="0" smtClean="0"/>
              <a:t>::Squeeze-and-Excitation Networks(2017-2019)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48281" y="576645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https://arxiv.org/abs/1709.01507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8281" y="1282011"/>
            <a:ext cx="869915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The central building block of convolutional neural networks (CNNs) is the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 operator</a:t>
            </a:r>
            <a:r>
              <a:rPr lang="en-US" altLang="zh-TW" dirty="0"/>
              <a:t>, which enables networks to construct informative features by fusing both spatial and channel-wise information within local receptive fields at each layer. 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A </a:t>
            </a:r>
            <a:r>
              <a:rPr lang="en-US" altLang="zh-TW" dirty="0"/>
              <a:t>broad range of prior research has investigated the spatial component of this relationship, seeking to strengthen the representational power of a CNN by enhancing the quality of spatial encodings throughout its feature hierarchy. 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In </a:t>
            </a:r>
            <a:r>
              <a:rPr lang="en-US" altLang="zh-TW" dirty="0"/>
              <a:t>this work, we focus instead on the channel relationship and propose a novel architectural unit, which we term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"Squeeze-and-Excitation" (SE) block</a:t>
            </a:r>
            <a:r>
              <a:rPr lang="en-US" altLang="zh-TW" dirty="0"/>
              <a:t>, that adaptively recalibrates channel-wise feature responses by explicitly modelling interdependencies between channels. We show that these blocks can be stacked together to form </a:t>
            </a:r>
            <a:r>
              <a:rPr lang="en-US" altLang="zh-TW" dirty="0" err="1"/>
              <a:t>SENet</a:t>
            </a:r>
            <a:r>
              <a:rPr lang="en-US" altLang="zh-TW" dirty="0"/>
              <a:t> architectures that </a:t>
            </a:r>
            <a:r>
              <a:rPr lang="en-US" altLang="zh-TW" dirty="0" err="1"/>
              <a:t>generalise</a:t>
            </a:r>
            <a:r>
              <a:rPr lang="en-US" altLang="zh-TW" dirty="0"/>
              <a:t> extremely effectively across different datasets. We further demonstrate that SE blocks bring significant improvements in performance for existing state-of-the-art CNNs at slight additional computational cost. Squeeze-and-Excitation Networks formed the foundation of 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ILSVRC 2017 classification submission which won first place and reduced the top-5 error to 2.251%, surpassing the winning entry of 2016 by a relative improvement of ~25%.</a:t>
            </a:r>
            <a:r>
              <a:rPr lang="en-US" altLang="zh-TW" dirty="0"/>
              <a:t> Models and code are available at this https URL.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01093" y="683563"/>
            <a:ext cx="122923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Caffe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實作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30332" y="683563"/>
            <a:ext cx="3724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https://github.com/hujie-frank/SENet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7241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20589" y="2198128"/>
            <a:ext cx="452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https://github.com/moskomule/senet.pytorch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688756" y="3385661"/>
            <a:ext cx="6017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https://github.com/titu1994/keras-squeeze-excite-network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4842" y="2858440"/>
            <a:ext cx="135512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Keras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實作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4842" y="2125359"/>
            <a:ext cx="145809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PyTorch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實作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5377" y="1022946"/>
            <a:ext cx="178117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Tensorflow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實作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44810" y="1136992"/>
            <a:ext cx="4749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https://github.com/taki0112/SENet-Tensorflow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688756" y="3754993"/>
            <a:ext cx="4297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https://github.com/yoheikikuta/senet-keras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688756" y="4931614"/>
            <a:ext cx="5832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https://blog.csdn.net/u014380165/article/details/78006626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44842" y="4461297"/>
            <a:ext cx="135512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說明文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件</a:t>
            </a:r>
          </a:p>
        </p:txBody>
      </p:sp>
      <p:sp>
        <p:nvSpPr>
          <p:cNvPr id="11" name="矩形 10"/>
          <p:cNvSpPr/>
          <p:nvPr/>
        </p:nvSpPr>
        <p:spPr>
          <a:xfrm>
            <a:off x="1688755" y="5748376"/>
            <a:ext cx="6705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keras</a:t>
            </a:r>
            <a:r>
              <a:rPr lang="zh-CN" altLang="en-US" dirty="0"/>
              <a:t>瞎搞系列</a:t>
            </a:r>
            <a:r>
              <a:rPr lang="en-US" altLang="zh-CN" dirty="0" smtClean="0"/>
              <a:t>-</a:t>
            </a:r>
            <a:r>
              <a:rPr lang="zh-CN" altLang="en-US" dirty="0" smtClean="0"/>
              <a:t>從</a:t>
            </a:r>
            <a:r>
              <a:rPr lang="en-US" altLang="zh-CN" dirty="0" err="1" smtClean="0"/>
              <a:t>LeNet</a:t>
            </a:r>
            <a:r>
              <a:rPr lang="zh-CN" altLang="en-US" dirty="0"/>
              <a:t>到</a:t>
            </a:r>
            <a:r>
              <a:rPr lang="en-US" altLang="zh-CN" dirty="0" err="1"/>
              <a:t>SENet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卷積神經網路回顧</a:t>
            </a:r>
            <a:endParaRPr lang="en-US" altLang="zh-CN" dirty="0" smtClean="0"/>
          </a:p>
          <a:p>
            <a:r>
              <a:rPr lang="en-US" altLang="zh-TW" dirty="0" smtClean="0"/>
              <a:t>https</a:t>
            </a:r>
            <a:r>
              <a:rPr lang="en-US" altLang="zh-TW" dirty="0"/>
              <a:t>://blog.csdn.net/googler_offer/article/details/79478893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2536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</TotalTime>
  <Words>704</Words>
  <Application>Microsoft Office PowerPoint</Application>
  <PresentationFormat>如螢幕大小 (4:3)</PresentationFormat>
  <Paragraphs>91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宋体</vt:lpstr>
      <vt:lpstr>新細明體</vt:lpstr>
      <vt:lpstr>Arial</vt:lpstr>
      <vt:lpstr>Calibri</vt:lpstr>
      <vt:lpstr>Calibri Light</vt:lpstr>
      <vt:lpstr>Office 佈景主題</vt:lpstr>
      <vt:lpstr>CNNs:各式CNN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CNNs</dc:title>
  <dc:creator>BREAKALLCTF{Letmeseesee}</dc:creator>
  <cp:lastModifiedBy>BREAKALLCTF{Letmeseesee}</cp:lastModifiedBy>
  <cp:revision>11</cp:revision>
  <dcterms:created xsi:type="dcterms:W3CDTF">2019-06-01T03:29:08Z</dcterms:created>
  <dcterms:modified xsi:type="dcterms:W3CDTF">2019-06-02T03:20:03Z</dcterms:modified>
</cp:coreProperties>
</file>